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2" r:id="rId6"/>
    <p:sldId id="261" r:id="rId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3" d="100"/>
          <a:sy n="113" d="100"/>
        </p:scale>
        <p:origin x="4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51E451-1653-4005-97F5-1A74486B7FA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ABB3753-1872-4B67-B782-70D3886133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DD4C468-9D67-4CA7-B7E3-B3940879AA65}"/>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5" name="页脚占位符 4">
            <a:extLst>
              <a:ext uri="{FF2B5EF4-FFF2-40B4-BE49-F238E27FC236}">
                <a16:creationId xmlns:a16="http://schemas.microsoft.com/office/drawing/2014/main" id="{49D3CF7C-8A1A-45A7-A801-D4D5847B58B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31E2717-9F6C-4400-9705-B9DE71C7600D}"/>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2773411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85FF26-C3C8-4713-8B11-16FBB0DEBF6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540ECB4-281F-43B0-BE10-7D40BAC9C63C}"/>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60327D1-F358-4459-937D-B10A633286AA}"/>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5" name="页脚占位符 4">
            <a:extLst>
              <a:ext uri="{FF2B5EF4-FFF2-40B4-BE49-F238E27FC236}">
                <a16:creationId xmlns:a16="http://schemas.microsoft.com/office/drawing/2014/main" id="{0A7C0064-E9E9-422E-AFB9-B201C48F449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A208E01-AAC6-468A-9E0A-6574186C09EB}"/>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3025772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4B65CC3-CBCC-4CAC-BF0A-1CFFC3E34D5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02AABC4-CF31-45E2-9FD1-32999A718888}"/>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D79C4C9-8DCA-414B-B8E7-03F9576C7DDA}"/>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5" name="页脚占位符 4">
            <a:extLst>
              <a:ext uri="{FF2B5EF4-FFF2-40B4-BE49-F238E27FC236}">
                <a16:creationId xmlns:a16="http://schemas.microsoft.com/office/drawing/2014/main" id="{628810B3-FDE9-4C1B-B06C-ECB5CFCA53E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B431F29-11D9-44A6-87D8-187728B615D3}"/>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104118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868C71-6BDE-4742-90AE-E55800BC50C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6E0B37D-8FCC-4253-8DAE-5163986CC1E3}"/>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DEC3183-9B48-431F-8025-C9A4E14F16D0}"/>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5" name="页脚占位符 4">
            <a:extLst>
              <a:ext uri="{FF2B5EF4-FFF2-40B4-BE49-F238E27FC236}">
                <a16:creationId xmlns:a16="http://schemas.microsoft.com/office/drawing/2014/main" id="{F2346EA4-E2CC-4DB2-9D7D-A577E2D828E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EF2339D-1F49-4FCC-A0DD-F34D68EDD623}"/>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2276255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7156D3-461F-43C7-BCDF-F199105C328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2B3793D-783F-4430-8D51-DC81556F77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F7CC6352-EBC9-42A0-B005-67866F1A98C9}"/>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5" name="页脚占位符 4">
            <a:extLst>
              <a:ext uri="{FF2B5EF4-FFF2-40B4-BE49-F238E27FC236}">
                <a16:creationId xmlns:a16="http://schemas.microsoft.com/office/drawing/2014/main" id="{7E8B760C-42DB-43E7-9B69-C5323B7B835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B02D06-58A4-43F6-87C3-60CDDC36F3CF}"/>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63281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D16B8E-09DA-42D9-B9E0-3E345DAB348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46E35C7-25AC-4165-A7CF-E8BAD30BAF62}"/>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1137F768-3789-47F9-8FE6-93E02BAFD2EB}"/>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A43A560D-2B33-4946-B7E9-393F28F7C43A}"/>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6" name="页脚占位符 5">
            <a:extLst>
              <a:ext uri="{FF2B5EF4-FFF2-40B4-BE49-F238E27FC236}">
                <a16:creationId xmlns:a16="http://schemas.microsoft.com/office/drawing/2014/main" id="{1EF62E01-6086-4B9B-BD80-2AF669D064C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82C422D-140B-48E7-A3A7-F6C1B21B4B50}"/>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3021116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AB745-24EB-452F-ACA7-DB1441FB2CAC}"/>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F0A1097-6B6D-43F5-A9C8-726D7F1363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2B394EBB-E472-4091-A93D-702F9B358303}"/>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8200291-7126-4E49-B69D-7BB18F71A2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C1B4E801-9CFA-450E-81C1-2DCC22712EFA}"/>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124CC79A-AE8F-454E-AFAA-E59EBB2B2971}"/>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8" name="页脚占位符 7">
            <a:extLst>
              <a:ext uri="{FF2B5EF4-FFF2-40B4-BE49-F238E27FC236}">
                <a16:creationId xmlns:a16="http://schemas.microsoft.com/office/drawing/2014/main" id="{495A1204-E03C-4460-93E7-4315E603926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30327CB-E99D-4ED1-AD3F-2AD38DF52977}"/>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1479305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DFF1D-BA47-46C1-9FC8-BB6542450C6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BD38A87-BE19-4954-89B9-C6378C019259}"/>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4" name="页脚占位符 3">
            <a:extLst>
              <a:ext uri="{FF2B5EF4-FFF2-40B4-BE49-F238E27FC236}">
                <a16:creationId xmlns:a16="http://schemas.microsoft.com/office/drawing/2014/main" id="{57A294B5-1A4F-4742-846E-D2B27777815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84E4591-CE2B-4ABF-B81E-A0BF2EFB5EF2}"/>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1068741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F7BB341-E462-4BD7-BE8F-EA5E26021E9C}"/>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3" name="页脚占位符 2">
            <a:extLst>
              <a:ext uri="{FF2B5EF4-FFF2-40B4-BE49-F238E27FC236}">
                <a16:creationId xmlns:a16="http://schemas.microsoft.com/office/drawing/2014/main" id="{2465F5E5-CCF5-4963-ADA5-4B0C3D4C7A9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B6776D4-19CC-4E9F-80D8-9D392DE7E463}"/>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2798938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0723D9-BA5C-4AA1-838B-C9DE6993711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940E8B5-41E2-426E-A2BA-65B24E8AC8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62880ED8-C8DE-4DC4-B223-5B50C67143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4AC6197-54B0-4A6B-ABAF-2F0A8B4CADB5}"/>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6" name="页脚占位符 5">
            <a:extLst>
              <a:ext uri="{FF2B5EF4-FFF2-40B4-BE49-F238E27FC236}">
                <a16:creationId xmlns:a16="http://schemas.microsoft.com/office/drawing/2014/main" id="{455C8D1D-780B-4CD2-A189-4C8F2F3A1AC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4504184-CDA2-4A91-92ED-DB39D59A52C0}"/>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2072486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F9B2D7-A76F-4A9A-ACA9-22D972B3F2E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38C82E8-2AC7-4A8C-AFAC-FA94C52FE2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02A57F4-8493-4640-B94E-6FFA3FDD0A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F317C82-D045-4D60-B5F2-F919AE8B0EED}"/>
              </a:ext>
            </a:extLst>
          </p:cNvPr>
          <p:cNvSpPr>
            <a:spLocks noGrp="1"/>
          </p:cNvSpPr>
          <p:nvPr>
            <p:ph type="dt" sz="half" idx="10"/>
          </p:nvPr>
        </p:nvSpPr>
        <p:spPr/>
        <p:txBody>
          <a:bodyPr/>
          <a:lstStyle/>
          <a:p>
            <a:fld id="{5C11328C-8DCB-433A-88CF-95CC9AD4CC56}" type="datetimeFigureOut">
              <a:rPr lang="zh-CN" altLang="en-US" smtClean="0"/>
              <a:t>2018/11/12</a:t>
            </a:fld>
            <a:endParaRPr lang="zh-CN" altLang="en-US"/>
          </a:p>
        </p:txBody>
      </p:sp>
      <p:sp>
        <p:nvSpPr>
          <p:cNvPr id="6" name="页脚占位符 5">
            <a:extLst>
              <a:ext uri="{FF2B5EF4-FFF2-40B4-BE49-F238E27FC236}">
                <a16:creationId xmlns:a16="http://schemas.microsoft.com/office/drawing/2014/main" id="{4B793792-0AA7-4490-ACC4-9CD01F5A4A3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A258FD3-24D1-41B5-A967-05202C9E482E}"/>
              </a:ext>
            </a:extLst>
          </p:cNvPr>
          <p:cNvSpPr>
            <a:spLocks noGrp="1"/>
          </p:cNvSpPr>
          <p:nvPr>
            <p:ph type="sldNum" sz="quarter" idx="12"/>
          </p:nvPr>
        </p:nvSpPr>
        <p:spPr/>
        <p:txBody>
          <a:body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3001854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848B783-4A56-49E1-896E-6421CD445D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3985E39-61E1-4389-BEFC-EB3E16930B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A3B80A6-7C4A-48A0-9EC6-E1C7EEB7E5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11328C-8DCB-433A-88CF-95CC9AD4CC56}" type="datetimeFigureOut">
              <a:rPr lang="zh-CN" altLang="en-US" smtClean="0"/>
              <a:t>2018/11/12</a:t>
            </a:fld>
            <a:endParaRPr lang="zh-CN" altLang="en-US"/>
          </a:p>
        </p:txBody>
      </p:sp>
      <p:sp>
        <p:nvSpPr>
          <p:cNvPr id="5" name="页脚占位符 4">
            <a:extLst>
              <a:ext uri="{FF2B5EF4-FFF2-40B4-BE49-F238E27FC236}">
                <a16:creationId xmlns:a16="http://schemas.microsoft.com/office/drawing/2014/main" id="{1D6591DD-3393-4E0D-824F-D8F636518F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B0FBAF8-1550-468C-9733-55CF9E7128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97EC22-0521-4BE2-A308-E03524F0B7FD}" type="slidenum">
              <a:rPr lang="zh-CN" altLang="en-US" smtClean="0"/>
              <a:t>‹#›</a:t>
            </a:fld>
            <a:endParaRPr lang="zh-CN" altLang="en-US"/>
          </a:p>
        </p:txBody>
      </p:sp>
    </p:spTree>
    <p:extLst>
      <p:ext uri="{BB962C8B-B14F-4D97-AF65-F5344CB8AC3E}">
        <p14:creationId xmlns:p14="http://schemas.microsoft.com/office/powerpoint/2010/main" val="4678989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DF00CF-4C7E-4C8E-8F63-A090FAF9F836}"/>
              </a:ext>
            </a:extLst>
          </p:cNvPr>
          <p:cNvSpPr>
            <a:spLocks noGrp="1"/>
          </p:cNvSpPr>
          <p:nvPr>
            <p:ph type="title"/>
          </p:nvPr>
        </p:nvSpPr>
        <p:spPr/>
        <p:txBody>
          <a:bodyPr/>
          <a:lstStyle/>
          <a:p>
            <a:r>
              <a:rPr lang="en-US" altLang="zh-CN" dirty="0"/>
              <a:t>Motivation and Overview (CTA)</a:t>
            </a:r>
            <a:endParaRPr lang="zh-CN" altLang="en-US" dirty="0"/>
          </a:p>
        </p:txBody>
      </p:sp>
      <p:sp>
        <p:nvSpPr>
          <p:cNvPr id="3" name="内容占位符 2">
            <a:extLst>
              <a:ext uri="{FF2B5EF4-FFF2-40B4-BE49-F238E27FC236}">
                <a16:creationId xmlns:a16="http://schemas.microsoft.com/office/drawing/2014/main" id="{8626D5E8-6542-4671-9EDA-4B269139D980}"/>
              </a:ext>
            </a:extLst>
          </p:cNvPr>
          <p:cNvSpPr>
            <a:spLocks noGrp="1"/>
          </p:cNvSpPr>
          <p:nvPr>
            <p:ph idx="1"/>
          </p:nvPr>
        </p:nvSpPr>
        <p:spPr>
          <a:xfrm>
            <a:off x="838200" y="1825625"/>
            <a:ext cx="10515600" cy="4879976"/>
          </a:xfrm>
        </p:spPr>
        <p:txBody>
          <a:bodyPr>
            <a:normAutofit/>
          </a:bodyPr>
          <a:lstStyle/>
          <a:p>
            <a:r>
              <a:rPr lang="en-US" altLang="zh-CN" dirty="0"/>
              <a:t>For assets management, CTA is an important part that provides great volatility and liquidity. What’s more, it is independent from equity market and has a inflation defend affect.</a:t>
            </a:r>
          </a:p>
          <a:p>
            <a:r>
              <a:rPr lang="en-US" altLang="zh-CN" dirty="0"/>
              <a:t>In mean-variance framework, the optimized portfolio usually perform no better than some single strong trending species. </a:t>
            </a:r>
          </a:p>
          <a:p>
            <a:pPr lvl="1"/>
            <a:r>
              <a:rPr lang="en-US" altLang="zh-CN" dirty="0"/>
              <a:t>Fat tails matter a lot. CTA is easier to suffer an extreme market, rising and falling sharply. Tails are greater than Gaussian Copula expected.</a:t>
            </a:r>
          </a:p>
          <a:p>
            <a:pPr lvl="1"/>
            <a:r>
              <a:rPr lang="en-US" altLang="zh-CN" dirty="0"/>
              <a:t>Autocorrelation of price. There are strong autocorrelations in CTA trading price, which not fulfill the basic assumption of liner correlation.</a:t>
            </a:r>
          </a:p>
        </p:txBody>
      </p:sp>
    </p:spTree>
    <p:extLst>
      <p:ext uri="{BB962C8B-B14F-4D97-AF65-F5344CB8AC3E}">
        <p14:creationId xmlns:p14="http://schemas.microsoft.com/office/powerpoint/2010/main" val="1558482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B0CE25-4C3C-4B7C-BA2F-8BD27E92B238}"/>
              </a:ext>
            </a:extLst>
          </p:cNvPr>
          <p:cNvSpPr>
            <a:spLocks noGrp="1"/>
          </p:cNvSpPr>
          <p:nvPr>
            <p:ph type="title"/>
          </p:nvPr>
        </p:nvSpPr>
        <p:spPr/>
        <p:txBody>
          <a:bodyPr/>
          <a:lstStyle/>
          <a:p>
            <a:r>
              <a:rPr lang="en-US" altLang="zh-CN" dirty="0"/>
              <a:t>Test Setting</a:t>
            </a:r>
            <a:endParaRPr lang="zh-CN" altLang="en-US" dirty="0"/>
          </a:p>
        </p:txBody>
      </p:sp>
      <p:sp>
        <p:nvSpPr>
          <p:cNvPr id="3" name="内容占位符 2">
            <a:extLst>
              <a:ext uri="{FF2B5EF4-FFF2-40B4-BE49-F238E27FC236}">
                <a16:creationId xmlns:a16="http://schemas.microsoft.com/office/drawing/2014/main" id="{41AFDD86-5704-43FA-8DEB-9B0135F95E22}"/>
              </a:ext>
            </a:extLst>
          </p:cNvPr>
          <p:cNvSpPr>
            <a:spLocks noGrp="1"/>
          </p:cNvSpPr>
          <p:nvPr>
            <p:ph idx="1"/>
          </p:nvPr>
        </p:nvSpPr>
        <p:spPr/>
        <p:txBody>
          <a:bodyPr/>
          <a:lstStyle/>
          <a:p>
            <a:r>
              <a:rPr lang="en-US" altLang="zh-CN" dirty="0"/>
              <a:t>Test Info: </a:t>
            </a:r>
          </a:p>
          <a:p>
            <a:pPr lvl="1"/>
            <a:r>
              <a:rPr lang="en-US" altLang="zh-CN" dirty="0"/>
              <a:t>All 60 on-going species divided into 11 categories based on different fundamental properties. Categories: Finance, Agricultural Extra, Precious Metal, Black Metal, Non-Metal Material, Energy, Chemical, Cereals, Oil, Soft.</a:t>
            </a:r>
          </a:p>
          <a:p>
            <a:pPr lvl="1"/>
            <a:r>
              <a:rPr lang="en-US" altLang="zh-CN" dirty="0"/>
              <a:t>Each category’s return is volume weighted with species main contract return. The main contract of each species is defined as the contract with largest trading volume of each day. No retrace allowed.</a:t>
            </a:r>
          </a:p>
          <a:p>
            <a:pPr lvl="1"/>
            <a:r>
              <a:rPr lang="en-US" altLang="zh-CN" dirty="0"/>
              <a:t>Period: Aug.4.2011 – Mar.9.2018</a:t>
            </a:r>
          </a:p>
          <a:p>
            <a:pPr lvl="1"/>
            <a:r>
              <a:rPr lang="en-US" altLang="zh-CN" dirty="0"/>
              <a:t>Correlation Coefficient: Pearson correlation coefficient</a:t>
            </a:r>
            <a:endParaRPr lang="zh-CN" altLang="en-US" dirty="0"/>
          </a:p>
        </p:txBody>
      </p:sp>
    </p:spTree>
    <p:extLst>
      <p:ext uri="{BB962C8B-B14F-4D97-AF65-F5344CB8AC3E}">
        <p14:creationId xmlns:p14="http://schemas.microsoft.com/office/powerpoint/2010/main" val="1300894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0262F322-F68B-4338-A30C-20E6E47F607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84706" y="732404"/>
            <a:ext cx="8222587" cy="5393192"/>
          </a:xfrm>
        </p:spPr>
      </p:pic>
    </p:spTree>
    <p:extLst>
      <p:ext uri="{BB962C8B-B14F-4D97-AF65-F5344CB8AC3E}">
        <p14:creationId xmlns:p14="http://schemas.microsoft.com/office/powerpoint/2010/main" val="342795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07FD64-F828-4E64-92BA-6696A7B6413F}"/>
              </a:ext>
            </a:extLst>
          </p:cNvPr>
          <p:cNvSpPr>
            <a:spLocks noGrp="1"/>
          </p:cNvSpPr>
          <p:nvPr>
            <p:ph type="title"/>
          </p:nvPr>
        </p:nvSpPr>
        <p:spPr/>
        <p:txBody>
          <a:bodyPr/>
          <a:lstStyle/>
          <a:p>
            <a:r>
              <a:rPr lang="en-US" altLang="zh-CN" dirty="0"/>
              <a:t>Copula Test Result</a:t>
            </a:r>
            <a:endParaRPr lang="zh-CN" altLang="en-US" dirty="0"/>
          </a:p>
        </p:txBody>
      </p:sp>
      <p:graphicFrame>
        <p:nvGraphicFramePr>
          <p:cNvPr id="5" name="内容占位符 4">
            <a:extLst>
              <a:ext uri="{FF2B5EF4-FFF2-40B4-BE49-F238E27FC236}">
                <a16:creationId xmlns:a16="http://schemas.microsoft.com/office/drawing/2014/main" id="{01466475-2240-409B-B0D6-F02C41104D4F}"/>
              </a:ext>
            </a:extLst>
          </p:cNvPr>
          <p:cNvGraphicFramePr>
            <a:graphicFrameLocks noGrp="1"/>
          </p:cNvGraphicFramePr>
          <p:nvPr>
            <p:ph idx="1"/>
            <p:extLst>
              <p:ext uri="{D42A27DB-BD31-4B8C-83A1-F6EECF244321}">
                <p14:modId xmlns:p14="http://schemas.microsoft.com/office/powerpoint/2010/main" val="2868575735"/>
              </p:ext>
            </p:extLst>
          </p:nvPr>
        </p:nvGraphicFramePr>
        <p:xfrm>
          <a:off x="1659467" y="1888068"/>
          <a:ext cx="7560734" cy="1181364"/>
        </p:xfrm>
        <a:graphic>
          <a:graphicData uri="http://schemas.openxmlformats.org/drawingml/2006/table">
            <a:tbl>
              <a:tblPr/>
              <a:tblGrid>
                <a:gridCol w="2835275">
                  <a:extLst>
                    <a:ext uri="{9D8B030D-6E8A-4147-A177-3AD203B41FA5}">
                      <a16:colId xmlns:a16="http://schemas.microsoft.com/office/drawing/2014/main" val="4085151881"/>
                    </a:ext>
                  </a:extLst>
                </a:gridCol>
                <a:gridCol w="773257">
                  <a:extLst>
                    <a:ext uri="{9D8B030D-6E8A-4147-A177-3AD203B41FA5}">
                      <a16:colId xmlns:a16="http://schemas.microsoft.com/office/drawing/2014/main" val="2123581281"/>
                    </a:ext>
                  </a:extLst>
                </a:gridCol>
                <a:gridCol w="773257">
                  <a:extLst>
                    <a:ext uri="{9D8B030D-6E8A-4147-A177-3AD203B41FA5}">
                      <a16:colId xmlns:a16="http://schemas.microsoft.com/office/drawing/2014/main" val="630055118"/>
                    </a:ext>
                  </a:extLst>
                </a:gridCol>
                <a:gridCol w="859174">
                  <a:extLst>
                    <a:ext uri="{9D8B030D-6E8A-4147-A177-3AD203B41FA5}">
                      <a16:colId xmlns:a16="http://schemas.microsoft.com/office/drawing/2014/main" val="2553075060"/>
                    </a:ext>
                  </a:extLst>
                </a:gridCol>
                <a:gridCol w="773257">
                  <a:extLst>
                    <a:ext uri="{9D8B030D-6E8A-4147-A177-3AD203B41FA5}">
                      <a16:colId xmlns:a16="http://schemas.microsoft.com/office/drawing/2014/main" val="3533786380"/>
                    </a:ext>
                  </a:extLst>
                </a:gridCol>
                <a:gridCol w="773257">
                  <a:extLst>
                    <a:ext uri="{9D8B030D-6E8A-4147-A177-3AD203B41FA5}">
                      <a16:colId xmlns:a16="http://schemas.microsoft.com/office/drawing/2014/main" val="2241481164"/>
                    </a:ext>
                  </a:extLst>
                </a:gridCol>
                <a:gridCol w="773257">
                  <a:extLst>
                    <a:ext uri="{9D8B030D-6E8A-4147-A177-3AD203B41FA5}">
                      <a16:colId xmlns:a16="http://schemas.microsoft.com/office/drawing/2014/main" val="3945536354"/>
                    </a:ext>
                  </a:extLst>
                </a:gridCol>
              </a:tblGrid>
              <a:tr h="605828">
                <a:tc>
                  <a:txBody>
                    <a:bodyPr/>
                    <a:lstStyle/>
                    <a:p>
                      <a:pPr algn="ctr" fontAlgn="ctr"/>
                      <a:r>
                        <a:rPr lang="en-US" sz="1100" b="0" i="0" u="none" strike="noStrike">
                          <a:solidFill>
                            <a:srgbClr val="000000"/>
                          </a:solidFill>
                          <a:effectLst/>
                          <a:latin typeface="等线" panose="02010600030101010101" pitchFamily="2" charset="-122"/>
                          <a:ea typeface="等线" panose="02010600030101010101" pitchFamily="2" charset="-122"/>
                        </a:rPr>
                        <a:t>CIC</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100" b="0" i="0" u="none" strike="noStrike" dirty="0" err="1">
                          <a:solidFill>
                            <a:srgbClr val="000000"/>
                          </a:solidFill>
                          <a:effectLst/>
                          <a:latin typeface="等线" panose="02010600030101010101" pitchFamily="2" charset="-122"/>
                          <a:ea typeface="等线" panose="02010600030101010101" pitchFamily="2" charset="-122"/>
                        </a:rPr>
                        <a:t>gumbel</a:t>
                      </a:r>
                      <a:endParaRPr lang="en-US" sz="1100" b="0" i="0" u="none" strike="noStrike" dirty="0">
                        <a:solidFill>
                          <a:srgbClr val="000000"/>
                        </a:solidFill>
                        <a:effectLst/>
                        <a:latin typeface="等线" panose="02010600030101010101" pitchFamily="2" charset="-122"/>
                        <a:ea typeface="等线" panose="02010600030101010101" pitchFamily="2" charset="-122"/>
                      </a:endParaRPr>
                    </a:p>
                  </a:txBody>
                  <a:tcPr marL="9525" marR="9525" marT="9525"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等线" panose="02010600030101010101" pitchFamily="2" charset="-122"/>
                          <a:ea typeface="等线" panose="02010600030101010101" pitchFamily="2" charset="-122"/>
                        </a:rPr>
                        <a:t>frank</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等线" panose="02010600030101010101" pitchFamily="2" charset="-122"/>
                          <a:ea typeface="等线" panose="02010600030101010101" pitchFamily="2" charset="-122"/>
                        </a:rPr>
                        <a:t>joe</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等线" panose="02010600030101010101" pitchFamily="2" charset="-122"/>
                          <a:ea typeface="等线" panose="02010600030101010101" pitchFamily="2" charset="-122"/>
                        </a:rPr>
                        <a:t>clayton</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等线" panose="02010600030101010101" pitchFamily="2" charset="-122"/>
                          <a:ea typeface="等线" panose="02010600030101010101" pitchFamily="2" charset="-122"/>
                        </a:rPr>
                        <a:t>normal</a:t>
                      </a:r>
                    </a:p>
                  </a:txBody>
                  <a:tcPr marL="9525" marR="9525" marT="9525"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等线" panose="02010600030101010101" pitchFamily="2" charset="-122"/>
                          <a:ea typeface="等线" panose="02010600030101010101" pitchFamily="2" charset="-122"/>
                        </a:rPr>
                        <a:t>t</a:t>
                      </a:r>
                    </a:p>
                  </a:txBody>
                  <a:tcPr marL="9525" marR="9525" marT="9525"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9579738"/>
                  </a:ext>
                </a:extLst>
              </a:tr>
              <a:tr h="575536">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Aug.4.2011 – Mar.9.2018</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1043</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solidFill>
                      <a:srgbClr val="E9E482"/>
                    </a:solidFill>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1013</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solidFill>
                      <a:srgbClr val="DDE182"/>
                    </a:solidFill>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702</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solidFill>
                      <a:srgbClr val="63BE7B"/>
                    </a:solidFill>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1151</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solidFill>
                      <a:srgbClr val="FFE082"/>
                    </a:solidFill>
                  </a:tcPr>
                </a:tc>
                <a:tc>
                  <a:txBody>
                    <a:bodyPr/>
                    <a:lstStyle/>
                    <a:p>
                      <a:pPr algn="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1367</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solidFill>
                      <a:srgbClr val="FCB179"/>
                    </a:solidFill>
                  </a:tcPr>
                </a:tc>
                <a:tc>
                  <a:txBody>
                    <a:bodyPr/>
                    <a:lstStyle/>
                    <a:p>
                      <a:pPr algn="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1696</a:t>
                      </a: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solidFill>
                      <a:srgbClr val="F8696B"/>
                    </a:solidFill>
                  </a:tcPr>
                </a:tc>
                <a:extLst>
                  <a:ext uri="{0D108BD9-81ED-4DB2-BD59-A6C34878D82A}">
                    <a16:rowId xmlns:a16="http://schemas.microsoft.com/office/drawing/2014/main" val="2329029709"/>
                  </a:ext>
                </a:extLst>
              </a:tr>
            </a:tbl>
          </a:graphicData>
        </a:graphic>
      </p:graphicFrame>
      <p:sp>
        <p:nvSpPr>
          <p:cNvPr id="6" name="文本框 5">
            <a:extLst>
              <a:ext uri="{FF2B5EF4-FFF2-40B4-BE49-F238E27FC236}">
                <a16:creationId xmlns:a16="http://schemas.microsoft.com/office/drawing/2014/main" id="{587AC5E0-9975-4BF7-8244-3EED16B1F0C2}"/>
              </a:ext>
            </a:extLst>
          </p:cNvPr>
          <p:cNvSpPr txBox="1"/>
          <p:nvPr/>
        </p:nvSpPr>
        <p:spPr>
          <a:xfrm>
            <a:off x="1136995" y="3772330"/>
            <a:ext cx="10507287" cy="923330"/>
          </a:xfrm>
          <a:prstGeom prst="rect">
            <a:avLst/>
          </a:prstGeom>
          <a:noFill/>
        </p:spPr>
        <p:txBody>
          <a:bodyPr wrap="square" rtlCol="0">
            <a:spAutoFit/>
          </a:bodyPr>
          <a:lstStyle/>
          <a:p>
            <a:pPr marL="285750" indent="-285750">
              <a:buFont typeface="Wingdings" panose="05000000000000000000" pitchFamily="2" charset="2"/>
              <a:buChar char="l"/>
            </a:pPr>
            <a:r>
              <a:rPr lang="en-US" altLang="zh-CN" dirty="0"/>
              <a:t>Though whole periods:</a:t>
            </a:r>
          </a:p>
          <a:p>
            <a:pPr marL="742950" lvl="1" indent="-285750">
              <a:buFont typeface="Wingdings" panose="05000000000000000000" pitchFamily="2" charset="2"/>
              <a:buChar char="l"/>
            </a:pPr>
            <a:r>
              <a:rPr lang="en-US" altLang="zh-CN" dirty="0" err="1"/>
              <a:t>Student’t</a:t>
            </a:r>
            <a:r>
              <a:rPr lang="en-US" altLang="zh-CN" dirty="0"/>
              <a:t> &gt; Gaussian -&gt; Heavy Tails</a:t>
            </a:r>
          </a:p>
          <a:p>
            <a:pPr marL="742950" lvl="1" indent="-285750">
              <a:buFont typeface="Wingdings" panose="05000000000000000000" pitchFamily="2" charset="2"/>
              <a:buChar char="l"/>
            </a:pPr>
            <a:r>
              <a:rPr lang="en-US" altLang="zh-CN" dirty="0"/>
              <a:t>Gaussian &gt; clayton -&gt; symmetric</a:t>
            </a:r>
          </a:p>
        </p:txBody>
      </p:sp>
    </p:spTree>
    <p:extLst>
      <p:ext uri="{BB962C8B-B14F-4D97-AF65-F5344CB8AC3E}">
        <p14:creationId xmlns:p14="http://schemas.microsoft.com/office/powerpoint/2010/main" val="2532695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C7E1FB-BEB3-4D2F-8687-E080146660BA}"/>
              </a:ext>
            </a:extLst>
          </p:cNvPr>
          <p:cNvSpPr>
            <a:spLocks noGrp="1"/>
          </p:cNvSpPr>
          <p:nvPr>
            <p:ph type="title"/>
          </p:nvPr>
        </p:nvSpPr>
        <p:spPr/>
        <p:txBody>
          <a:bodyPr/>
          <a:lstStyle/>
          <a:p>
            <a:r>
              <a:rPr lang="en-US" altLang="zh-CN" dirty="0"/>
              <a:t>Visualization of Copula test</a:t>
            </a:r>
            <a:endParaRPr lang="zh-CN" altLang="en-US" dirty="0"/>
          </a:p>
        </p:txBody>
      </p:sp>
      <p:pic>
        <p:nvPicPr>
          <p:cNvPr id="5" name="内容占位符 4">
            <a:extLst>
              <a:ext uri="{FF2B5EF4-FFF2-40B4-BE49-F238E27FC236}">
                <a16:creationId xmlns:a16="http://schemas.microsoft.com/office/drawing/2014/main" id="{4D52DCEA-595B-4922-BB7F-3C4A88E8065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78401" y="1355972"/>
            <a:ext cx="7213599" cy="5502028"/>
          </a:xfrm>
        </p:spPr>
      </p:pic>
      <p:sp>
        <p:nvSpPr>
          <p:cNvPr id="6" name="文本框 5">
            <a:extLst>
              <a:ext uri="{FF2B5EF4-FFF2-40B4-BE49-F238E27FC236}">
                <a16:creationId xmlns:a16="http://schemas.microsoft.com/office/drawing/2014/main" id="{D5EF360C-A192-4B5D-ABB7-985B2ED41E3C}"/>
              </a:ext>
            </a:extLst>
          </p:cNvPr>
          <p:cNvSpPr txBox="1"/>
          <p:nvPr/>
        </p:nvSpPr>
        <p:spPr>
          <a:xfrm>
            <a:off x="838200" y="3059668"/>
            <a:ext cx="2759089" cy="369332"/>
          </a:xfrm>
          <a:prstGeom prst="rect">
            <a:avLst/>
          </a:prstGeom>
          <a:noFill/>
        </p:spPr>
        <p:txBody>
          <a:bodyPr wrap="none" rtlCol="0">
            <a:spAutoFit/>
          </a:bodyPr>
          <a:lstStyle/>
          <a:p>
            <a:r>
              <a:rPr lang="en-US" altLang="zh-CN" dirty="0"/>
              <a:t>Heavy tails and symmetric</a:t>
            </a:r>
            <a:endParaRPr lang="zh-CN" altLang="en-US" dirty="0"/>
          </a:p>
        </p:txBody>
      </p:sp>
    </p:spTree>
    <p:extLst>
      <p:ext uri="{BB962C8B-B14F-4D97-AF65-F5344CB8AC3E}">
        <p14:creationId xmlns:p14="http://schemas.microsoft.com/office/powerpoint/2010/main" val="8097355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1AEF04-EF75-42EA-9F1F-039889E46BD8}"/>
              </a:ext>
            </a:extLst>
          </p:cNvPr>
          <p:cNvSpPr>
            <a:spLocks noGrp="1"/>
          </p:cNvSpPr>
          <p:nvPr>
            <p:ph type="title"/>
          </p:nvPr>
        </p:nvSpPr>
        <p:spPr>
          <a:xfrm>
            <a:off x="838200" y="365125"/>
            <a:ext cx="10515600" cy="1325563"/>
          </a:xfrm>
        </p:spPr>
        <p:txBody>
          <a:bodyPr/>
          <a:lstStyle/>
          <a:p>
            <a:r>
              <a:rPr lang="en-US" altLang="zh-CN" dirty="0"/>
              <a:t>Why use overall period</a:t>
            </a:r>
            <a:endParaRPr lang="zh-CN" altLang="en-US" dirty="0"/>
          </a:p>
        </p:txBody>
      </p:sp>
      <p:pic>
        <p:nvPicPr>
          <p:cNvPr id="5" name="内容占位符 4">
            <a:extLst>
              <a:ext uri="{FF2B5EF4-FFF2-40B4-BE49-F238E27FC236}">
                <a16:creationId xmlns:a16="http://schemas.microsoft.com/office/drawing/2014/main" id="{4BE40133-6F1A-46EA-898C-7C5738B747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48200" y="1544899"/>
            <a:ext cx="7543800" cy="4947976"/>
          </a:xfrm>
        </p:spPr>
      </p:pic>
      <p:sp>
        <p:nvSpPr>
          <p:cNvPr id="6" name="文本框 5">
            <a:extLst>
              <a:ext uri="{FF2B5EF4-FFF2-40B4-BE49-F238E27FC236}">
                <a16:creationId xmlns:a16="http://schemas.microsoft.com/office/drawing/2014/main" id="{E3E8AE1A-F338-4C9A-8CBA-607D6C8A56CF}"/>
              </a:ext>
            </a:extLst>
          </p:cNvPr>
          <p:cNvSpPr txBox="1"/>
          <p:nvPr/>
        </p:nvSpPr>
        <p:spPr>
          <a:xfrm>
            <a:off x="838200" y="2226733"/>
            <a:ext cx="3962400" cy="1477328"/>
          </a:xfrm>
          <a:prstGeom prst="rect">
            <a:avLst/>
          </a:prstGeom>
          <a:noFill/>
        </p:spPr>
        <p:txBody>
          <a:bodyPr wrap="square" rtlCol="0">
            <a:spAutoFit/>
          </a:bodyPr>
          <a:lstStyle/>
          <a:p>
            <a:r>
              <a:rPr lang="en-US" altLang="zh-CN" dirty="0"/>
              <a:t>The F-norm of each period in CTA shows that CTA’s </a:t>
            </a:r>
            <a:r>
              <a:rPr lang="en-US" altLang="zh-CN" dirty="0" err="1"/>
              <a:t>Corr</a:t>
            </a:r>
            <a:r>
              <a:rPr lang="en-US" altLang="zh-CN" dirty="0"/>
              <a:t> </a:t>
            </a:r>
            <a:r>
              <a:rPr lang="en-US" altLang="zh-CN" dirty="0" err="1"/>
              <a:t>coeff</a:t>
            </a:r>
            <a:r>
              <a:rPr lang="en-US" altLang="zh-CN" dirty="0"/>
              <a:t> structure is relatively stable.</a:t>
            </a:r>
          </a:p>
          <a:p>
            <a:endParaRPr lang="en-US" altLang="zh-CN" dirty="0"/>
          </a:p>
          <a:p>
            <a:r>
              <a:rPr lang="en-US" altLang="zh-CN" dirty="0"/>
              <a:t>However, it still has fluctuation.</a:t>
            </a:r>
            <a:endParaRPr lang="zh-CN" altLang="en-US" dirty="0"/>
          </a:p>
        </p:txBody>
      </p:sp>
    </p:spTree>
    <p:extLst>
      <p:ext uri="{BB962C8B-B14F-4D97-AF65-F5344CB8AC3E}">
        <p14:creationId xmlns:p14="http://schemas.microsoft.com/office/powerpoint/2010/main" val="234897067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270</TotalTime>
  <Words>276</Words>
  <Application>Microsoft Office PowerPoint</Application>
  <PresentationFormat>宽屏</PresentationFormat>
  <Paragraphs>35</Paragraphs>
  <Slides>6</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6</vt:i4>
      </vt:variant>
    </vt:vector>
  </HeadingPairs>
  <TitlesOfParts>
    <vt:vector size="11" baseType="lpstr">
      <vt:lpstr>等线</vt:lpstr>
      <vt:lpstr>等线 Light</vt:lpstr>
      <vt:lpstr>Arial</vt:lpstr>
      <vt:lpstr>Wingdings</vt:lpstr>
      <vt:lpstr>Office 主题​​</vt:lpstr>
      <vt:lpstr>Motivation and Overview (CTA)</vt:lpstr>
      <vt:lpstr>Test Setting</vt:lpstr>
      <vt:lpstr>PowerPoint 演示文稿</vt:lpstr>
      <vt:lpstr>Copula Test Result</vt:lpstr>
      <vt:lpstr>Visualization of Copula test</vt:lpstr>
      <vt:lpstr>Why use overall period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Motivation and Overview (CTA)</dc:title>
  <dc:creator>Frontal Xiang</dc:creator>
  <cp:lastModifiedBy>Frontal Xiang</cp:lastModifiedBy>
  <cp:revision>16</cp:revision>
  <dcterms:created xsi:type="dcterms:W3CDTF">2018-11-05T14:10:13Z</dcterms:created>
  <dcterms:modified xsi:type="dcterms:W3CDTF">2018-11-12T15:57:25Z</dcterms:modified>
</cp:coreProperties>
</file>

<file path=docProps/thumbnail.jpeg>
</file>